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1" r:id="rId4"/>
    <p:sldId id="262"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FFCCCC"/>
    <a:srgbClr val="666699"/>
    <a:srgbClr val="FFFF00"/>
    <a:srgbClr val="FFFFCC"/>
    <a:srgbClr val="333300"/>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0" autoAdjust="0"/>
    <p:restoredTop sz="94660"/>
  </p:normalViewPr>
  <p:slideViewPr>
    <p:cSldViewPr>
      <p:cViewPr varScale="1">
        <p:scale>
          <a:sx n="69" d="100"/>
          <a:sy n="69" d="100"/>
        </p:scale>
        <p:origin x="-5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FF98F0-0783-4BA8-AB6A-CA62E6C18D2F}" type="datetimeFigureOut">
              <a:rPr lang="en-US" smtClean="0"/>
              <a:pPr/>
              <a:t>12/21/2011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47C124-8646-48E8-8783-F79A872DD0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47C124-8646-48E8-8783-F79A872DD0E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2" name="Picture 20" descr="j0338158"/>
          <p:cNvPicPr>
            <a:picLocks noChangeAspect="1" noChangeArrowheads="1"/>
          </p:cNvPicPr>
          <p:nvPr/>
        </p:nvPicPr>
        <p:blipFill>
          <a:blip r:embed="rId2"/>
          <a:srcRect/>
          <a:stretch>
            <a:fillRect/>
          </a:stretch>
        </p:blipFill>
        <p:spPr bwMode="auto">
          <a:xfrm>
            <a:off x="3540125" y="1219200"/>
            <a:ext cx="5603875" cy="5218113"/>
          </a:xfrm>
          <a:prstGeom prst="rect">
            <a:avLst/>
          </a:prstGeom>
          <a:noFill/>
          <a:effectLst>
            <a:outerShdw dist="35921" dir="2700000" algn="ctr" rotWithShape="0">
              <a:srgbClr val="808080"/>
            </a:outerShdw>
          </a:effectLst>
        </p:spPr>
      </p:pic>
      <p:sp>
        <p:nvSpPr>
          <p:cNvPr id="3075" name="Rectangle 3"/>
          <p:cNvSpPr>
            <a:spLocks noGrp="1" noChangeArrowheads="1"/>
          </p:cNvSpPr>
          <p:nvPr>
            <p:ph type="ctrTitle"/>
          </p:nvPr>
        </p:nvSpPr>
        <p:spPr>
          <a:xfrm>
            <a:off x="381000" y="533400"/>
            <a:ext cx="3352800" cy="3067050"/>
          </a:xfrm>
        </p:spPr>
        <p:txBody>
          <a:bodyPr/>
          <a:lstStyle>
            <a:lvl1pPr>
              <a:defRPr/>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381000" y="3810000"/>
            <a:ext cx="2895600" cy="1752600"/>
          </a:xfrm>
        </p:spPr>
        <p:txBody>
          <a:bodyPr/>
          <a:lstStyle>
            <a:lvl1pPr marL="0" indent="0">
              <a:buFontTx/>
              <a:buNone/>
              <a:defRPr>
                <a:solidFill>
                  <a:srgbClr val="333300"/>
                </a:solidFill>
              </a:defRPr>
            </a:lvl1pPr>
          </a:lstStyle>
          <a:p>
            <a:r>
              <a:rPr lang="en-US" smtClean="0"/>
              <a:t>Click to edit Master subtitle style</a:t>
            </a:r>
            <a:endParaRPr lang="en-US"/>
          </a:p>
        </p:txBody>
      </p:sp>
      <p:sp>
        <p:nvSpPr>
          <p:cNvPr id="3077" name="Rectangle 5"/>
          <p:cNvSpPr>
            <a:spLocks noGrp="1" noChangeArrowheads="1"/>
          </p:cNvSpPr>
          <p:nvPr>
            <p:ph type="dt" sz="half" idx="2"/>
          </p:nvPr>
        </p:nvSpPr>
        <p:spPr>
          <a:xfrm>
            <a:off x="457200" y="6477000"/>
            <a:ext cx="2133600" cy="244475"/>
          </a:xfrm>
        </p:spPr>
        <p:txBody>
          <a:bodyPr/>
          <a:lstStyle>
            <a:lvl1pPr>
              <a:defRPr>
                <a:solidFill>
                  <a:srgbClr val="333300"/>
                </a:solidFill>
              </a:defRPr>
            </a:lvl1pPr>
          </a:lstStyle>
          <a:p>
            <a:endParaRPr lang="en-US"/>
          </a:p>
        </p:txBody>
      </p:sp>
      <p:sp>
        <p:nvSpPr>
          <p:cNvPr id="3078" name="Rectangle 6"/>
          <p:cNvSpPr>
            <a:spLocks noGrp="1" noChangeArrowheads="1"/>
          </p:cNvSpPr>
          <p:nvPr>
            <p:ph type="ftr" sz="quarter" idx="3"/>
          </p:nvPr>
        </p:nvSpPr>
        <p:spPr>
          <a:xfrm>
            <a:off x="3124200" y="6477000"/>
            <a:ext cx="2895600" cy="244475"/>
          </a:xfrm>
        </p:spPr>
        <p:txBody>
          <a:bodyPr/>
          <a:lstStyle>
            <a:lvl1pPr>
              <a:defRPr>
                <a:solidFill>
                  <a:srgbClr val="333300"/>
                </a:solidFill>
              </a:defRPr>
            </a:lvl1pPr>
          </a:lstStyle>
          <a:p>
            <a:endParaRPr lang="en-US"/>
          </a:p>
        </p:txBody>
      </p:sp>
      <p:sp>
        <p:nvSpPr>
          <p:cNvPr id="3079" name="Rectangle 7"/>
          <p:cNvSpPr>
            <a:spLocks noGrp="1" noChangeArrowheads="1"/>
          </p:cNvSpPr>
          <p:nvPr>
            <p:ph type="sldNum" sz="quarter" idx="4"/>
          </p:nvPr>
        </p:nvSpPr>
        <p:spPr>
          <a:xfrm>
            <a:off x="6553200" y="6477000"/>
            <a:ext cx="2133600" cy="244475"/>
          </a:xfrm>
        </p:spPr>
        <p:txBody>
          <a:bodyPr/>
          <a:lstStyle>
            <a:lvl1pPr>
              <a:defRPr>
                <a:solidFill>
                  <a:srgbClr val="333300"/>
                </a:solidFill>
              </a:defRPr>
            </a:lvl1pPr>
          </a:lstStyle>
          <a:p>
            <a:fld id="{CE53F7CD-7C33-409E-9993-8F95DD7043DF}" type="slidenum">
              <a:rPr lang="en-US"/>
              <a:pPr/>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71144D-E777-4CBE-85AD-A59E1AF34D00}" type="slidenum">
              <a:rPr lang="en-US"/>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0002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58483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066A9F-CD0A-4EB4-ADFD-62B184CA1D6F}" type="slidenum">
              <a:rPr lang="en-US"/>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69CC1E-A257-4C15-B092-5C9276BC0C6F}" type="slidenum">
              <a:rPr lang="en-US"/>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8B29D1-D3C8-47BD-A375-B4EE917EAD3E}" type="slidenum">
              <a:rPr lang="en-US"/>
              <a:pPr/>
              <a:t>‹#›</a:t>
            </a:fld>
            <a:endParaRPr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600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DFD028-FEB3-4BFB-9B8A-DA9701273408}" type="slidenum">
              <a:rPr lang="en-US"/>
              <a:pPr/>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57420A-ACA1-40D9-A4C2-601E9DDD4D61}" type="slidenum">
              <a:rPr lang="en-US"/>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2604D6-5437-41B5-8C61-D29A66740EE1}" type="slidenum">
              <a:rPr lang="en-US"/>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ED64A72-53B8-4558-8236-372A57DC1D72}" type="slidenum">
              <a:rPr lang="en-US"/>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DBB171-62E0-4B98-B032-95A4E2C960AF}" type="slidenum">
              <a:rPr lang="en-US"/>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2FDDFF-DE29-4416-BCE5-658D66721155}" type="slidenum">
              <a:rPr lang="en-US"/>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1E1"/>
        </a:solidFill>
        <a:effectLst/>
      </p:bgPr>
    </p:bg>
    <p:spTree>
      <p:nvGrpSpPr>
        <p:cNvPr id="1" name=""/>
        <p:cNvGrpSpPr/>
        <p:nvPr/>
      </p:nvGrpSpPr>
      <p:grpSpPr>
        <a:xfrm>
          <a:off x="0" y="0"/>
          <a:ext cx="0" cy="0"/>
          <a:chOff x="0" y="0"/>
          <a:chExt cx="0" cy="0"/>
        </a:xfrm>
      </p:grpSpPr>
      <p:pic>
        <p:nvPicPr>
          <p:cNvPr id="1054" name="Picture 30" descr="j0338158"/>
          <p:cNvPicPr>
            <a:picLocks noChangeAspect="1" noChangeArrowheads="1"/>
          </p:cNvPicPr>
          <p:nvPr/>
        </p:nvPicPr>
        <p:blipFill>
          <a:blip r:embed="rId13"/>
          <a:srcRect/>
          <a:stretch>
            <a:fillRect/>
          </a:stretch>
        </p:blipFill>
        <p:spPr bwMode="auto">
          <a:xfrm>
            <a:off x="6477000" y="3954463"/>
            <a:ext cx="2667000" cy="2482850"/>
          </a:xfrm>
          <a:prstGeom prst="rect">
            <a:avLst/>
          </a:prstGeom>
          <a:noFill/>
          <a:effectLst>
            <a:outerShdw dist="35921" dir="2700000" algn="ctr" rotWithShape="0">
              <a:srgbClr val="808080"/>
            </a:outerShdw>
          </a:effectLst>
        </p:spPr>
      </p:pic>
      <p:sp>
        <p:nvSpPr>
          <p:cNvPr id="1026" name="Rectangle 2"/>
          <p:cNvSpPr>
            <a:spLocks noGrp="1" noChangeArrowheads="1"/>
          </p:cNvSpPr>
          <p:nvPr>
            <p:ph type="title"/>
          </p:nvPr>
        </p:nvSpPr>
        <p:spPr bwMode="auto">
          <a:xfrm>
            <a:off x="457200" y="274638"/>
            <a:ext cx="8001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001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9" name="Rectangle 2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50" name="Rectangle 2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51" name="Rectangle 2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E9F0F3-7121-46BD-8F34-F60BECE3864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txStyles>
    <p:titleStyle>
      <a:lvl1pPr algn="l" rtl="0" eaLnBrk="1" fontAlgn="base" hangingPunct="1">
        <a:spcBef>
          <a:spcPct val="0"/>
        </a:spcBef>
        <a:spcAft>
          <a:spcPct val="0"/>
        </a:spcAft>
        <a:defRPr sz="4400" b="1">
          <a:solidFill>
            <a:srgbClr val="333300"/>
          </a:solidFill>
          <a:latin typeface="+mj-lt"/>
          <a:ea typeface="+mj-ea"/>
          <a:cs typeface="+mj-cs"/>
        </a:defRPr>
      </a:lvl1pPr>
      <a:lvl2pPr algn="l" rtl="0" eaLnBrk="1" fontAlgn="base" hangingPunct="1">
        <a:spcBef>
          <a:spcPct val="0"/>
        </a:spcBef>
        <a:spcAft>
          <a:spcPct val="0"/>
        </a:spcAft>
        <a:defRPr sz="4400" b="1">
          <a:solidFill>
            <a:srgbClr val="333300"/>
          </a:solidFill>
          <a:latin typeface="Arial" charset="0"/>
        </a:defRPr>
      </a:lvl2pPr>
      <a:lvl3pPr algn="l" rtl="0" eaLnBrk="1" fontAlgn="base" hangingPunct="1">
        <a:spcBef>
          <a:spcPct val="0"/>
        </a:spcBef>
        <a:spcAft>
          <a:spcPct val="0"/>
        </a:spcAft>
        <a:defRPr sz="4400" b="1">
          <a:solidFill>
            <a:srgbClr val="333300"/>
          </a:solidFill>
          <a:latin typeface="Arial" charset="0"/>
        </a:defRPr>
      </a:lvl3pPr>
      <a:lvl4pPr algn="l" rtl="0" eaLnBrk="1" fontAlgn="base" hangingPunct="1">
        <a:spcBef>
          <a:spcPct val="0"/>
        </a:spcBef>
        <a:spcAft>
          <a:spcPct val="0"/>
        </a:spcAft>
        <a:defRPr sz="4400" b="1">
          <a:solidFill>
            <a:srgbClr val="333300"/>
          </a:solidFill>
          <a:latin typeface="Arial" charset="0"/>
        </a:defRPr>
      </a:lvl4pPr>
      <a:lvl5pPr algn="l" rtl="0" eaLnBrk="1" fontAlgn="base" hangingPunct="1">
        <a:spcBef>
          <a:spcPct val="0"/>
        </a:spcBef>
        <a:spcAft>
          <a:spcPct val="0"/>
        </a:spcAft>
        <a:defRPr sz="4400" b="1">
          <a:solidFill>
            <a:srgbClr val="333300"/>
          </a:solidFill>
          <a:latin typeface="Arial" charset="0"/>
        </a:defRPr>
      </a:lvl5pPr>
      <a:lvl6pPr marL="457200" algn="l" rtl="0" eaLnBrk="1" fontAlgn="base" hangingPunct="1">
        <a:spcBef>
          <a:spcPct val="0"/>
        </a:spcBef>
        <a:spcAft>
          <a:spcPct val="0"/>
        </a:spcAft>
        <a:defRPr sz="4400" b="1">
          <a:solidFill>
            <a:srgbClr val="333300"/>
          </a:solidFill>
          <a:latin typeface="Arial" charset="0"/>
        </a:defRPr>
      </a:lvl6pPr>
      <a:lvl7pPr marL="914400" algn="l" rtl="0" eaLnBrk="1" fontAlgn="base" hangingPunct="1">
        <a:spcBef>
          <a:spcPct val="0"/>
        </a:spcBef>
        <a:spcAft>
          <a:spcPct val="0"/>
        </a:spcAft>
        <a:defRPr sz="4400" b="1">
          <a:solidFill>
            <a:srgbClr val="333300"/>
          </a:solidFill>
          <a:latin typeface="Arial" charset="0"/>
        </a:defRPr>
      </a:lvl7pPr>
      <a:lvl8pPr marL="1371600" algn="l" rtl="0" eaLnBrk="1" fontAlgn="base" hangingPunct="1">
        <a:spcBef>
          <a:spcPct val="0"/>
        </a:spcBef>
        <a:spcAft>
          <a:spcPct val="0"/>
        </a:spcAft>
        <a:defRPr sz="4400" b="1">
          <a:solidFill>
            <a:srgbClr val="333300"/>
          </a:solidFill>
          <a:latin typeface="Arial" charset="0"/>
        </a:defRPr>
      </a:lvl8pPr>
      <a:lvl9pPr marL="1828800" algn="l" rtl="0" eaLnBrk="1" fontAlgn="base" hangingPunct="1">
        <a:spcBef>
          <a:spcPct val="0"/>
        </a:spcBef>
        <a:spcAft>
          <a:spcPct val="0"/>
        </a:spcAft>
        <a:defRPr sz="4400" b="1">
          <a:solidFill>
            <a:srgbClr val="333300"/>
          </a:solidFill>
          <a:latin typeface="Arial" charset="0"/>
        </a:defRPr>
      </a:lvl9pPr>
    </p:titleStyle>
    <p:bodyStyle>
      <a:lvl1pPr marL="342900" indent="-342900" algn="l" rtl="0" eaLnBrk="1" fontAlgn="base" hangingPunct="1">
        <a:spcBef>
          <a:spcPct val="20000"/>
        </a:spcBef>
        <a:spcAft>
          <a:spcPct val="0"/>
        </a:spcAft>
        <a:buClr>
          <a:srgbClr val="333300"/>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333300"/>
        </a:buClr>
        <a:buChar char="–"/>
        <a:defRPr sz="2800">
          <a:solidFill>
            <a:schemeClr val="tx1"/>
          </a:solidFill>
          <a:latin typeface="+mn-lt"/>
        </a:defRPr>
      </a:lvl2pPr>
      <a:lvl3pPr marL="1143000" indent="-228600" algn="l" rtl="0" eaLnBrk="1" fontAlgn="base" hangingPunct="1">
        <a:spcBef>
          <a:spcPct val="20000"/>
        </a:spcBef>
        <a:spcAft>
          <a:spcPct val="0"/>
        </a:spcAft>
        <a:buClr>
          <a:srgbClr val="333300"/>
        </a:buClr>
        <a:buChar char="•"/>
        <a:defRPr sz="2400">
          <a:solidFill>
            <a:schemeClr val="tx1"/>
          </a:solidFill>
          <a:latin typeface="+mn-lt"/>
        </a:defRPr>
      </a:lvl3pPr>
      <a:lvl4pPr marL="1600200" indent="-228600" algn="l" rtl="0" eaLnBrk="1" fontAlgn="base" hangingPunct="1">
        <a:spcBef>
          <a:spcPct val="20000"/>
        </a:spcBef>
        <a:spcAft>
          <a:spcPct val="0"/>
        </a:spcAft>
        <a:buClr>
          <a:srgbClr val="333300"/>
        </a:buClr>
        <a:buChar char="–"/>
        <a:defRPr sz="2000">
          <a:solidFill>
            <a:schemeClr val="tx1"/>
          </a:solidFill>
          <a:latin typeface="+mn-lt"/>
        </a:defRPr>
      </a:lvl4pPr>
      <a:lvl5pPr marL="2057400" indent="-228600" algn="l" rtl="0" eaLnBrk="1" fontAlgn="base" hangingPunct="1">
        <a:spcBef>
          <a:spcPct val="20000"/>
        </a:spcBef>
        <a:spcAft>
          <a:spcPct val="0"/>
        </a:spcAft>
        <a:buClr>
          <a:srgbClr val="333300"/>
        </a:buClr>
        <a:buChar char="»"/>
        <a:defRPr sz="2000">
          <a:solidFill>
            <a:schemeClr val="tx1"/>
          </a:solidFill>
          <a:latin typeface="+mn-lt"/>
        </a:defRPr>
      </a:lvl5pPr>
      <a:lvl6pPr marL="2514600" indent="-228600" algn="l" rtl="0" eaLnBrk="1" fontAlgn="base" hangingPunct="1">
        <a:spcBef>
          <a:spcPct val="20000"/>
        </a:spcBef>
        <a:spcAft>
          <a:spcPct val="0"/>
        </a:spcAft>
        <a:buClr>
          <a:srgbClr val="333300"/>
        </a:buClr>
        <a:buChar char="»"/>
        <a:defRPr sz="2000">
          <a:solidFill>
            <a:schemeClr val="tx1"/>
          </a:solidFill>
          <a:latin typeface="+mn-lt"/>
        </a:defRPr>
      </a:lvl6pPr>
      <a:lvl7pPr marL="2971800" indent="-228600" algn="l" rtl="0" eaLnBrk="1" fontAlgn="base" hangingPunct="1">
        <a:spcBef>
          <a:spcPct val="20000"/>
        </a:spcBef>
        <a:spcAft>
          <a:spcPct val="0"/>
        </a:spcAft>
        <a:buClr>
          <a:srgbClr val="333300"/>
        </a:buClr>
        <a:buChar char="»"/>
        <a:defRPr sz="2000">
          <a:solidFill>
            <a:schemeClr val="tx1"/>
          </a:solidFill>
          <a:latin typeface="+mn-lt"/>
        </a:defRPr>
      </a:lvl7pPr>
      <a:lvl8pPr marL="3429000" indent="-228600" algn="l" rtl="0" eaLnBrk="1" fontAlgn="base" hangingPunct="1">
        <a:spcBef>
          <a:spcPct val="20000"/>
        </a:spcBef>
        <a:spcAft>
          <a:spcPct val="0"/>
        </a:spcAft>
        <a:buClr>
          <a:srgbClr val="333300"/>
        </a:buClr>
        <a:buChar char="»"/>
        <a:defRPr sz="2000">
          <a:solidFill>
            <a:schemeClr val="tx1"/>
          </a:solidFill>
          <a:latin typeface="+mn-lt"/>
        </a:defRPr>
      </a:lvl8pPr>
      <a:lvl9pPr marL="3886200" indent="-228600" algn="l" rtl="0" eaLnBrk="1" fontAlgn="base" hangingPunct="1">
        <a:spcBef>
          <a:spcPct val="20000"/>
        </a:spcBef>
        <a:spcAft>
          <a:spcPct val="0"/>
        </a:spcAft>
        <a:buClr>
          <a:srgbClr val="3333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rot="20436163">
            <a:off x="676506" y="810079"/>
            <a:ext cx="6858000" cy="1371600"/>
          </a:xfrm>
        </p:spPr>
        <p:txBody>
          <a:bodyPr/>
          <a:lstStyle/>
          <a:p>
            <a:pPr algn="ctr"/>
            <a:r>
              <a:rPr lang="en-US" dirty="0" smtClean="0">
                <a:latin typeface="Times New Roman" pitchFamily="18" charset="0"/>
                <a:cs typeface="Times New Roman" pitchFamily="18" charset="0"/>
              </a:rPr>
              <a:t>STORE MANAGEMENT</a:t>
            </a:r>
            <a:endParaRPr lang="en-US" dirty="0">
              <a:latin typeface="Times New Roman" pitchFamily="18" charset="0"/>
              <a:cs typeface="Times New Roman" pitchFamily="18" charset="0"/>
            </a:endParaRPr>
          </a:p>
        </p:txBody>
      </p:sp>
      <p:sp>
        <p:nvSpPr>
          <p:cNvPr id="2051" name="Rectangle 3"/>
          <p:cNvSpPr>
            <a:spLocks noGrp="1" noChangeArrowheads="1"/>
          </p:cNvSpPr>
          <p:nvPr>
            <p:ph type="subTitle" idx="1"/>
          </p:nvPr>
        </p:nvSpPr>
        <p:spPr>
          <a:xfrm rot="20033874">
            <a:off x="-152400" y="3352800"/>
            <a:ext cx="5029200" cy="1828800"/>
          </a:xfrm>
        </p:spPr>
        <p:txBody>
          <a:bodyPr/>
          <a:lstStyle/>
          <a:p>
            <a:pPr algn="ctr"/>
            <a:r>
              <a:rPr lang="en-US" dirty="0" smtClean="0"/>
              <a:t>By</a:t>
            </a:r>
          </a:p>
          <a:p>
            <a:pPr algn="ctr"/>
            <a:r>
              <a:rPr lang="en-US" b="1" i="1" dirty="0" smtClean="0"/>
              <a:t>SRK Vuppala</a:t>
            </a:r>
            <a:endParaRPr lang="en-US" b="1" i="1"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 by="(-#ppt_w*2)" calcmode="lin" valueType="num">
                                      <p:cBhvr rctx="PPT">
                                        <p:cTn id="7" dur="1000" autoRev="1" fill="hold">
                                          <p:stCondLst>
                                            <p:cond delay="0"/>
                                          </p:stCondLst>
                                        </p:cTn>
                                        <p:tgtEl>
                                          <p:spTgt spid="2050"/>
                                        </p:tgtEl>
                                        <p:attrNameLst>
                                          <p:attrName>ppt_w</p:attrName>
                                        </p:attrNameLst>
                                      </p:cBhvr>
                                    </p:anim>
                                    <p:anim by="(#ppt_w*0.50)" calcmode="lin" valueType="num">
                                      <p:cBhvr>
                                        <p:cTn id="8" dur="1000" decel="50000" autoRev="1" fill="hold">
                                          <p:stCondLst>
                                            <p:cond delay="0"/>
                                          </p:stCondLst>
                                        </p:cTn>
                                        <p:tgtEl>
                                          <p:spTgt spid="2050"/>
                                        </p:tgtEl>
                                        <p:attrNameLst>
                                          <p:attrName>ppt_x</p:attrName>
                                        </p:attrNameLst>
                                      </p:cBhvr>
                                    </p:anim>
                                    <p:anim from="(-#ppt_h/2)" to="(#ppt_y)" calcmode="lin" valueType="num">
                                      <p:cBhvr>
                                        <p:cTn id="9" dur="2000" fill="hold">
                                          <p:stCondLst>
                                            <p:cond delay="0"/>
                                          </p:stCondLst>
                                        </p:cTn>
                                        <p:tgtEl>
                                          <p:spTgt spid="2050"/>
                                        </p:tgtEl>
                                        <p:attrNameLst>
                                          <p:attrName>ppt_y</p:attrName>
                                        </p:attrNameLst>
                                      </p:cBhvr>
                                    </p:anim>
                                    <p:animRot by="21600000">
                                      <p:cBhvr>
                                        <p:cTn id="10" dur="2000" fill="hold">
                                          <p:stCondLst>
                                            <p:cond delay="0"/>
                                          </p:stCondLst>
                                        </p:cTn>
                                        <p:tgtEl>
                                          <p:spTgt spid="205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iterate type="lt">
                                    <p:tmPct val="10000"/>
                                  </p:iterate>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fade">
                                      <p:cBhvr>
                                        <p:cTn id="15" dur="2000"/>
                                        <p:tgtEl>
                                          <p:spTgt spid="2051">
                                            <p:txEl>
                                              <p:pRg st="0" end="0"/>
                                            </p:txEl>
                                          </p:spTgt>
                                        </p:tgtEl>
                                      </p:cBhvr>
                                    </p:animEffect>
                                    <p:anim calcmode="lin" valueType="num">
                                      <p:cBhvr>
                                        <p:cTn id="16" dur="2000" fill="hold"/>
                                        <p:tgtEl>
                                          <p:spTgt spid="2051">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2051">
                                            <p:txEl>
                                              <p:pRg st="0" end="0"/>
                                            </p:txEl>
                                          </p:spTgt>
                                        </p:tgtEl>
                                        <p:attrNameLst>
                                          <p:attrName>ppt_h</p:attrName>
                                        </p:attrNameLst>
                                      </p:cBhvr>
                                      <p:tavLst>
                                        <p:tav tm="0">
                                          <p:val>
                                            <p:strVal val="#ppt_h"/>
                                          </p:val>
                                        </p:tav>
                                        <p:tav tm="100000">
                                          <p:val>
                                            <p:strVal val="#ppt_h"/>
                                          </p:val>
                                        </p:tav>
                                      </p:tavLst>
                                    </p:anim>
                                  </p:childTnLst>
                                </p:cTn>
                              </p:par>
                              <p:par>
                                <p:cTn id="18" presetID="45" presetClass="entr" presetSubtype="0" fill="hold" nodeType="withEffect">
                                  <p:stCondLst>
                                    <p:cond delay="0"/>
                                  </p:stCondLst>
                                  <p:iterate type="lt">
                                    <p:tmPct val="10000"/>
                                  </p:iterate>
                                  <p:childTnLst>
                                    <p:set>
                                      <p:cBhvr>
                                        <p:cTn id="19" dur="1" fill="hold">
                                          <p:stCondLst>
                                            <p:cond delay="0"/>
                                          </p:stCondLst>
                                        </p:cTn>
                                        <p:tgtEl>
                                          <p:spTgt spid="2051">
                                            <p:txEl>
                                              <p:pRg st="1" end="1"/>
                                            </p:txEl>
                                          </p:spTgt>
                                        </p:tgtEl>
                                        <p:attrNameLst>
                                          <p:attrName>style.visibility</p:attrName>
                                        </p:attrNameLst>
                                      </p:cBhvr>
                                      <p:to>
                                        <p:strVal val="visible"/>
                                      </p:to>
                                    </p:set>
                                    <p:animEffect transition="in" filter="fade">
                                      <p:cBhvr>
                                        <p:cTn id="20" dur="2000"/>
                                        <p:tgtEl>
                                          <p:spTgt spid="2051">
                                            <p:txEl>
                                              <p:pRg st="1" end="1"/>
                                            </p:txEl>
                                          </p:spTgt>
                                        </p:tgtEl>
                                      </p:cBhvr>
                                    </p:animEffect>
                                    <p:anim calcmode="lin" valueType="num">
                                      <p:cBhvr>
                                        <p:cTn id="21" dur="2000" fill="hold"/>
                                        <p:tgtEl>
                                          <p:spTgt spid="2051">
                                            <p:txEl>
                                              <p:pRg st="1" end="1"/>
                                            </p:txEl>
                                          </p:spTgt>
                                        </p:tgtEl>
                                        <p:attrNameLst>
                                          <p:attrName>ppt_w</p:attrName>
                                        </p:attrNameLst>
                                      </p:cBhvr>
                                      <p:tavLst>
                                        <p:tav tm="0" fmla="#ppt_w*sin(2.5*pi*$)">
                                          <p:val>
                                            <p:fltVal val="0"/>
                                          </p:val>
                                        </p:tav>
                                        <p:tav tm="100000">
                                          <p:val>
                                            <p:fltVal val="1"/>
                                          </p:val>
                                        </p:tav>
                                      </p:tavLst>
                                    </p:anim>
                                    <p:anim calcmode="lin" valueType="num">
                                      <p:cBhvr>
                                        <p:cTn id="22" dur="2000" fill="hold"/>
                                        <p:tgtEl>
                                          <p:spTgt spid="205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RACE TRACK STORE LAYOUT</a:t>
            </a:r>
            <a:endParaRPr lang="en-US" sz="2800" dirty="0">
              <a:latin typeface="Times New Roman" pitchFamily="18" charset="0"/>
              <a:cs typeface="Times New Roman" pitchFamily="18" charset="0"/>
            </a:endParaRPr>
          </a:p>
        </p:txBody>
      </p:sp>
      <p:sp>
        <p:nvSpPr>
          <p:cNvPr id="4099" name="Rectangle 3"/>
          <p:cNvSpPr>
            <a:spLocks noGrp="1" noChangeArrowheads="1"/>
          </p:cNvSpPr>
          <p:nvPr>
            <p:ph type="body" idx="1"/>
          </p:nvPr>
        </p:nvSpPr>
        <p:spPr>
          <a:xfrm>
            <a:off x="76200" y="762000"/>
            <a:ext cx="8763000" cy="5897563"/>
          </a:xfrm>
        </p:spPr>
        <p:txBody>
          <a:bodyPr/>
          <a:lstStyle/>
          <a:p>
            <a:pPr marL="514350" indent="-514350" algn="just">
              <a:buNone/>
            </a:pPr>
            <a:r>
              <a:rPr lang="en-US" dirty="0" smtClean="0">
                <a:latin typeface="Times New Roman" pitchFamily="18" charset="0"/>
                <a:cs typeface="Times New Roman" pitchFamily="18" charset="0"/>
              </a:rPr>
              <a:t>Also called as loop layout. As the name suggests, the display is in the form of a racetrack or a loop, with a major aisle running through store. The aisle provides access to various shop-in-shops or departments within the store. This layout is popularly found in department stores. A racetrack layout used in department stores is usually a category/department-wise layout in which ever manufacturer is allotted a separate space.</a:t>
            </a:r>
          </a:p>
        </p:txBody>
      </p:sp>
    </p:spTree>
  </p:cSld>
  <p:clrMapOvr>
    <a:masterClrMapping/>
  </p:clrMapOvr>
  <p:transition spd="med" advTm="20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RACE TRACK STORE LAYOUT</a:t>
            </a:r>
            <a:endParaRPr lang="en-US" sz="2800" dirty="0">
              <a:latin typeface="Times New Roman" pitchFamily="18" charset="0"/>
              <a:cs typeface="Times New Roman" pitchFamily="18" charset="0"/>
            </a:endParaRPr>
          </a:p>
        </p:txBody>
      </p:sp>
      <p:pic>
        <p:nvPicPr>
          <p:cNvPr id="1026" name="Picture 2" descr="http://www.discountshelving.com/Images/Site/gondola-racetrack.jpg"/>
          <p:cNvPicPr>
            <a:picLocks noChangeAspect="1" noChangeArrowheads="1"/>
          </p:cNvPicPr>
          <p:nvPr/>
        </p:nvPicPr>
        <p:blipFill>
          <a:blip r:embed="rId2"/>
          <a:srcRect/>
          <a:stretch>
            <a:fillRect/>
          </a:stretch>
        </p:blipFill>
        <p:spPr bwMode="auto">
          <a:xfrm>
            <a:off x="228600" y="762000"/>
            <a:ext cx="8610600" cy="5943600"/>
          </a:xfrm>
          <a:prstGeom prst="rect">
            <a:avLst/>
          </a:prstGeom>
          <a:noFill/>
        </p:spPr>
      </p:pic>
    </p:spTree>
  </p:cSld>
  <p:clrMapOvr>
    <a:masterClrMapping/>
  </p:clrMapOvr>
  <p:transition spd="med" advTm="20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FREE FORM STORE LAYOUT</a:t>
            </a:r>
            <a:endParaRPr lang="en-US" sz="2800" dirty="0">
              <a:latin typeface="Times New Roman" pitchFamily="18" charset="0"/>
              <a:cs typeface="Times New Roman" pitchFamily="18" charset="0"/>
            </a:endParaRPr>
          </a:p>
        </p:txBody>
      </p:sp>
      <p:sp>
        <p:nvSpPr>
          <p:cNvPr id="4099" name="Rectangle 3"/>
          <p:cNvSpPr>
            <a:spLocks noGrp="1" noChangeArrowheads="1"/>
          </p:cNvSpPr>
          <p:nvPr>
            <p:ph type="body" idx="1"/>
          </p:nvPr>
        </p:nvSpPr>
        <p:spPr>
          <a:xfrm>
            <a:off x="76200" y="762000"/>
            <a:ext cx="8763000" cy="5897563"/>
          </a:xfrm>
        </p:spPr>
        <p:txBody>
          <a:bodyPr/>
          <a:lstStyle/>
          <a:p>
            <a:pPr marL="514350" indent="-514350" algn="just">
              <a:buNone/>
            </a:pPr>
            <a:r>
              <a:rPr lang="en-US" dirty="0" smtClean="0">
                <a:latin typeface="Times New Roman" pitchFamily="18" charset="0"/>
                <a:cs typeface="Times New Roman" pitchFamily="18" charset="0"/>
              </a:rPr>
              <a:t>In a free form, merchandize is arranged in an asymmetrical manner. This type of store is more popular in specialty stores. There is abundant open space with very little and selective furniture and fixtures, but of very expensive tastes.</a:t>
            </a:r>
          </a:p>
        </p:txBody>
      </p:sp>
    </p:spTree>
  </p:cSld>
  <p:clrMapOvr>
    <a:masterClrMapping/>
  </p:clrMapOvr>
  <p:transition spd="med" advTm="20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FREE FORM STORE LAYOUT</a:t>
            </a:r>
            <a:endParaRPr lang="en-US" sz="2800" dirty="0">
              <a:latin typeface="Times New Roman" pitchFamily="18" charset="0"/>
              <a:cs typeface="Times New Roman" pitchFamily="18" charset="0"/>
            </a:endParaRPr>
          </a:p>
        </p:txBody>
      </p:sp>
      <p:pic>
        <p:nvPicPr>
          <p:cNvPr id="24578" name="Picture 2" descr="http://3.bp.blogspot.com/_tnR2vDAn7Ko/TD15HJuXegI/AAAAAAAAABk/9Bwz3Nf7DmE/s1600/RSM+store+layout.jpg"/>
          <p:cNvPicPr>
            <a:picLocks noChangeAspect="1" noChangeArrowheads="1"/>
          </p:cNvPicPr>
          <p:nvPr/>
        </p:nvPicPr>
        <p:blipFill>
          <a:blip r:embed="rId2"/>
          <a:srcRect/>
          <a:stretch>
            <a:fillRect/>
          </a:stretch>
        </p:blipFill>
        <p:spPr bwMode="auto">
          <a:xfrm rot="5400000">
            <a:off x="1888542" y="-473657"/>
            <a:ext cx="5657519" cy="8091394"/>
          </a:xfrm>
          <a:prstGeom prst="rect">
            <a:avLst/>
          </a:prstGeom>
          <a:noFill/>
        </p:spPr>
      </p:pic>
    </p:spTree>
  </p:cSld>
  <p:clrMapOvr>
    <a:masterClrMapping/>
  </p:clrMapOvr>
  <p:transition spd="med" advTm="20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563562"/>
          </a:xfrm>
        </p:spPr>
        <p:txBody>
          <a:bodyPr/>
          <a:lstStyle/>
          <a:p>
            <a:pPr algn="ctr"/>
            <a:r>
              <a:rPr lang="en-US" dirty="0" smtClean="0"/>
              <a:t>SPACE PLANNING</a:t>
            </a:r>
            <a:endParaRPr lang="en-US" dirty="0"/>
          </a:p>
        </p:txBody>
      </p:sp>
      <p:sp>
        <p:nvSpPr>
          <p:cNvPr id="3" name="Content Placeholder 2"/>
          <p:cNvSpPr>
            <a:spLocks noGrp="1"/>
          </p:cNvSpPr>
          <p:nvPr>
            <p:ph idx="1"/>
          </p:nvPr>
        </p:nvSpPr>
        <p:spPr>
          <a:xfrm>
            <a:off x="228600" y="914400"/>
            <a:ext cx="8534400" cy="5638800"/>
          </a:xfrm>
        </p:spPr>
        <p:txBody>
          <a:bodyPr/>
          <a:lstStyle/>
          <a:p>
            <a:pPr algn="just"/>
            <a:r>
              <a:rPr lang="en-US" sz="2400" i="1" dirty="0" smtClean="0"/>
              <a:t>Retailers roll their dice to gain market spotlight for their merchandise. A well planned and managed space in a retail store is the touchstone for a retailers success in business.</a:t>
            </a:r>
          </a:p>
          <a:p>
            <a:pPr algn="just"/>
            <a:r>
              <a:rPr lang="en-US" sz="2400" dirty="0" smtClean="0"/>
              <a:t>Space planning had been in the retail structure since the time of inception of the retail business, but its applications, benefits, and dimensions keep evolving, reaching new heights with the passage of time.</a:t>
            </a:r>
          </a:p>
          <a:p>
            <a:pPr algn="just"/>
            <a:r>
              <a:rPr lang="en-US" sz="2400" dirty="0" smtClean="0"/>
              <a:t>A well arranged store display attracts the shoppers, making them to check out </a:t>
            </a:r>
          </a:p>
          <a:p>
            <a:pPr algn="just"/>
            <a:r>
              <a:rPr lang="en-US" sz="2400" dirty="0" smtClean="0"/>
              <a:t>Using the available space in a right manner will enable the retailer to accentuate his merchandise and arrange them in an optimum position.</a:t>
            </a:r>
            <a:endParaRPr lang="en-US" sz="2400" dirty="0"/>
          </a:p>
        </p:txBody>
      </p:sp>
    </p:spTree>
  </p:cSld>
  <p:clrMapOvr>
    <a:masterClrMapping/>
  </p:clrMapOvr>
  <p:transition spd="med" advTm="20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15962"/>
          </a:xfrm>
        </p:spPr>
        <p:txBody>
          <a:bodyPr/>
          <a:lstStyle/>
          <a:p>
            <a:pPr algn="ctr"/>
            <a:r>
              <a:rPr lang="en-US" sz="3500" dirty="0" smtClean="0"/>
              <a:t>Merchandize Presentation Techniques</a:t>
            </a:r>
            <a:endParaRPr lang="en-US" sz="3500" dirty="0"/>
          </a:p>
        </p:txBody>
      </p:sp>
      <p:sp>
        <p:nvSpPr>
          <p:cNvPr id="3" name="Content Placeholder 2"/>
          <p:cNvSpPr>
            <a:spLocks noGrp="1"/>
          </p:cNvSpPr>
          <p:nvPr>
            <p:ph idx="1"/>
          </p:nvPr>
        </p:nvSpPr>
        <p:spPr>
          <a:xfrm>
            <a:off x="228600" y="914400"/>
            <a:ext cx="8534400" cy="5638800"/>
          </a:xfrm>
        </p:spPr>
        <p:txBody>
          <a:bodyPr/>
          <a:lstStyle/>
          <a:p>
            <a:pPr algn="just">
              <a:buNone/>
            </a:pPr>
            <a:r>
              <a:rPr lang="en-US" sz="2400" dirty="0" smtClean="0"/>
              <a:t>Retailers use a large array of fixtures and hardware. This may seem to present an endless variety of ways to merchandize the product, but there are essentially six methods of merchandize presentation: </a:t>
            </a:r>
          </a:p>
          <a:p>
            <a:pPr marL="457200" indent="-457200" algn="just">
              <a:buAutoNum type="arabicPeriod"/>
            </a:pPr>
            <a:r>
              <a:rPr lang="en-US" sz="2400" b="1" i="1" dirty="0" smtClean="0"/>
              <a:t>Shelving: </a:t>
            </a:r>
            <a:r>
              <a:rPr lang="en-US" sz="2400" dirty="0" smtClean="0"/>
              <a:t>the majority of merchandize is placed on shelves that are inserted into gondolas or walls systems. It is flexible, easy to maintain merchandize presentation methods. </a:t>
            </a:r>
          </a:p>
          <a:p>
            <a:pPr marL="457200" indent="-457200" algn="just">
              <a:buAutoNum type="arabicPeriod"/>
            </a:pPr>
            <a:r>
              <a:rPr lang="en-US" sz="2400" b="1" i="1" dirty="0" smtClean="0"/>
              <a:t>Hanging: </a:t>
            </a:r>
            <a:r>
              <a:rPr lang="en-US" sz="2400" dirty="0" smtClean="0"/>
              <a:t>Apparel on hangers can be hung from soft lines fixtures, such as rounder's/four-way racks</a:t>
            </a:r>
          </a:p>
          <a:p>
            <a:pPr marL="457200" indent="-457200" algn="just">
              <a:buAutoNum type="arabicPeriod"/>
            </a:pPr>
            <a:r>
              <a:rPr lang="en-US" sz="2400" b="1" i="1" dirty="0" smtClean="0"/>
              <a:t>Pegging: </a:t>
            </a:r>
            <a:r>
              <a:rPr lang="en-US" sz="2400" dirty="0" smtClean="0"/>
              <a:t>Small merchandize can be hung from </a:t>
            </a:r>
            <a:r>
              <a:rPr lang="en-US" sz="2400" dirty="0" err="1" smtClean="0"/>
              <a:t>peghooks</a:t>
            </a:r>
            <a:r>
              <a:rPr lang="en-US" sz="2400" dirty="0" smtClean="0"/>
              <a:t>, which are small rods inserted into gondolas or wall systems, pegging gives a neat, orderly appearance, but can be labour intensive to display and maintain. </a:t>
            </a:r>
          </a:p>
          <a:p>
            <a:pPr marL="457200" indent="-457200" algn="just">
              <a:buNone/>
            </a:pPr>
            <a:endParaRPr lang="en-US" sz="2400" dirty="0"/>
          </a:p>
        </p:txBody>
      </p:sp>
    </p:spTree>
  </p:cSld>
  <p:clrMapOvr>
    <a:masterClrMapping/>
  </p:clrMapOvr>
  <p:transition spd="med" advTm="20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15962"/>
          </a:xfrm>
        </p:spPr>
        <p:txBody>
          <a:bodyPr/>
          <a:lstStyle/>
          <a:p>
            <a:pPr algn="ctr"/>
            <a:r>
              <a:rPr lang="en-US" sz="3500" dirty="0" smtClean="0"/>
              <a:t>Merchandize Presentation Techniques</a:t>
            </a:r>
            <a:endParaRPr lang="en-US" sz="3500" dirty="0"/>
          </a:p>
        </p:txBody>
      </p:sp>
      <p:sp>
        <p:nvSpPr>
          <p:cNvPr id="3" name="Content Placeholder 2"/>
          <p:cNvSpPr>
            <a:spLocks noGrp="1"/>
          </p:cNvSpPr>
          <p:nvPr>
            <p:ph idx="1"/>
          </p:nvPr>
        </p:nvSpPr>
        <p:spPr>
          <a:xfrm>
            <a:off x="228600" y="914400"/>
            <a:ext cx="8534400" cy="5638800"/>
          </a:xfrm>
        </p:spPr>
        <p:txBody>
          <a:bodyPr/>
          <a:lstStyle/>
          <a:p>
            <a:pPr marL="457200" indent="-457200" algn="just">
              <a:buNone/>
            </a:pPr>
            <a:r>
              <a:rPr lang="en-US" sz="2400" dirty="0" smtClean="0"/>
              <a:t>4. </a:t>
            </a:r>
            <a:r>
              <a:rPr lang="en-US" sz="2400" b="1" i="1" dirty="0" smtClean="0"/>
              <a:t>Folding: </a:t>
            </a:r>
            <a:r>
              <a:rPr lang="en-US" sz="2400" dirty="0" smtClean="0"/>
              <a:t>Higher- margin or large, unwieldy soft lines merchandize can be folded and then stacked onto shelves or placed on tables.</a:t>
            </a:r>
          </a:p>
          <a:p>
            <a:pPr marL="457200" indent="-457200" algn="just">
              <a:buNone/>
            </a:pPr>
            <a:r>
              <a:rPr lang="en-US" sz="2400" dirty="0" smtClean="0"/>
              <a:t>5. </a:t>
            </a:r>
            <a:r>
              <a:rPr lang="en-US" sz="2400" b="1" i="1" dirty="0" smtClean="0"/>
              <a:t>Stacking: </a:t>
            </a:r>
            <a:r>
              <a:rPr lang="en-US" sz="2400" dirty="0" smtClean="0"/>
              <a:t>Large hard line merchandize can be stacked on shelves, the base decks of gondolas, or “flats” which are platforms placed directly on the floor. </a:t>
            </a:r>
          </a:p>
          <a:p>
            <a:pPr marL="457200" indent="-457200" algn="just">
              <a:buNone/>
            </a:pPr>
            <a:r>
              <a:rPr lang="en-US" sz="2400" dirty="0" smtClean="0"/>
              <a:t>6. </a:t>
            </a:r>
            <a:r>
              <a:rPr lang="en-US" sz="2400" b="1" i="1" dirty="0" smtClean="0"/>
              <a:t>Dumping: </a:t>
            </a:r>
            <a:r>
              <a:rPr lang="en-US" sz="2400" dirty="0" smtClean="0"/>
              <a:t>Large quantities of small merchandize  can be dumped in bins or baskets inserted into gondolas or wall systems.</a:t>
            </a:r>
            <a:endParaRPr lang="en-US" sz="2400" dirty="0"/>
          </a:p>
        </p:txBody>
      </p:sp>
    </p:spTree>
  </p:cSld>
  <p:clrMapOvr>
    <a:masterClrMapping/>
  </p:clrMapOvr>
  <p:transition spd="med" advTm="20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487362"/>
          </a:xfrm>
        </p:spPr>
        <p:txBody>
          <a:bodyPr/>
          <a:lstStyle/>
          <a:p>
            <a:pPr algn="ctr"/>
            <a:r>
              <a:rPr lang="en-US" dirty="0" smtClean="0"/>
              <a:t>Fixtures in Retail </a:t>
            </a:r>
            <a:endParaRPr lang="en-US" dirty="0"/>
          </a:p>
        </p:txBody>
      </p:sp>
      <p:sp>
        <p:nvSpPr>
          <p:cNvPr id="3" name="Content Placeholder 2"/>
          <p:cNvSpPr>
            <a:spLocks noGrp="1"/>
          </p:cNvSpPr>
          <p:nvPr>
            <p:ph idx="1"/>
          </p:nvPr>
        </p:nvSpPr>
        <p:spPr>
          <a:xfrm>
            <a:off x="304800" y="990600"/>
            <a:ext cx="8534400" cy="5638800"/>
          </a:xfrm>
        </p:spPr>
        <p:txBody>
          <a:bodyPr/>
          <a:lstStyle/>
          <a:p>
            <a:pPr algn="just">
              <a:buNone/>
            </a:pPr>
            <a:r>
              <a:rPr lang="en-US" sz="2400" dirty="0" smtClean="0"/>
              <a:t>The primary purpose of fixtures are to efficiently hold and display merchandize. These comes in an infinite variety of styles, colors, sizes and textures, but only few types are commonly used. </a:t>
            </a:r>
          </a:p>
          <a:p>
            <a:pPr marL="457200" indent="-457200" algn="just">
              <a:buAutoNum type="arabicPeriod"/>
            </a:pPr>
            <a:r>
              <a:rPr lang="en-US" sz="2400" b="1" i="1" dirty="0" smtClean="0"/>
              <a:t>Straight Racks: </a:t>
            </a:r>
            <a:r>
              <a:rPr lang="en-US" sz="2400" dirty="0" smtClean="0"/>
              <a:t>consists of a long pipe suspended with supports going to the floor or attached to a wall. </a:t>
            </a:r>
          </a:p>
          <a:p>
            <a:pPr marL="457200" indent="-457200" algn="just">
              <a:buAutoNum type="arabicPeriod"/>
            </a:pPr>
            <a:r>
              <a:rPr lang="en-US" sz="2400" b="1" i="1" dirty="0" err="1" smtClean="0"/>
              <a:t>Rounders</a:t>
            </a:r>
            <a:r>
              <a:rPr lang="en-US" sz="2400" b="1" i="1" dirty="0" smtClean="0"/>
              <a:t>: </a:t>
            </a:r>
            <a:r>
              <a:rPr lang="en-US" sz="2400" dirty="0" smtClean="0"/>
              <a:t>also known as bulk fixture or capacity fixture, is a round fixture that sits on a pedestal. </a:t>
            </a:r>
          </a:p>
          <a:p>
            <a:pPr marL="457200" indent="-457200" algn="just">
              <a:buAutoNum type="arabicPeriod"/>
            </a:pPr>
            <a:r>
              <a:rPr lang="en-US" sz="2400" b="1" i="1" dirty="0" smtClean="0"/>
              <a:t>Four – Way Fixture: </a:t>
            </a:r>
            <a:r>
              <a:rPr lang="en-US" sz="2400" dirty="0" smtClean="0"/>
              <a:t>is also known as a feature fixture, has two cross bars that sits perpendicular to each other on a pedestal. </a:t>
            </a:r>
          </a:p>
          <a:p>
            <a:pPr marL="457200" indent="-457200" algn="just">
              <a:buAutoNum type="arabicPeriod"/>
            </a:pPr>
            <a:r>
              <a:rPr lang="en-US" sz="2400" b="1" i="1" dirty="0" err="1" smtClean="0"/>
              <a:t>Gondolas:</a:t>
            </a:r>
            <a:r>
              <a:rPr lang="en-US" sz="2400" dirty="0" err="1" smtClean="0"/>
              <a:t>are</a:t>
            </a:r>
            <a:r>
              <a:rPr lang="en-US" sz="2400" dirty="0" smtClean="0"/>
              <a:t> extremely versatile, they are used extensively, but not exclusively in grocery and discount stores to display every thing</a:t>
            </a:r>
          </a:p>
          <a:p>
            <a:pPr marL="457200" indent="-457200" algn="just">
              <a:buNone/>
            </a:pPr>
            <a:endParaRPr lang="en-US" sz="2400" dirty="0"/>
          </a:p>
        </p:txBody>
      </p:sp>
    </p:spTree>
  </p:cSld>
  <p:clrMapOvr>
    <a:masterClrMapping/>
  </p:clrMapOvr>
  <p:transition spd="med" advTm="20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487362"/>
          </a:xfrm>
        </p:spPr>
        <p:txBody>
          <a:bodyPr/>
          <a:lstStyle/>
          <a:p>
            <a:pPr algn="ctr"/>
            <a:r>
              <a:rPr lang="en-US" dirty="0" smtClean="0"/>
              <a:t>Fixtures in Retail </a:t>
            </a:r>
            <a:endParaRPr lang="en-US" dirty="0"/>
          </a:p>
        </p:txBody>
      </p:sp>
      <p:pic>
        <p:nvPicPr>
          <p:cNvPr id="26628" name="Picture 4" descr="http://t2.gstatic.com/images?q=tbn:ANd9GcSKknqNiKkXKrC8YkmZjvZ_zW6hLAie7U6tWCCsk5rmGr8qGgm58OLhNw"/>
          <p:cNvPicPr>
            <a:picLocks noChangeAspect="1" noChangeArrowheads="1"/>
          </p:cNvPicPr>
          <p:nvPr/>
        </p:nvPicPr>
        <p:blipFill>
          <a:blip r:embed="rId2"/>
          <a:srcRect/>
          <a:stretch>
            <a:fillRect/>
          </a:stretch>
        </p:blipFill>
        <p:spPr bwMode="auto">
          <a:xfrm>
            <a:off x="4876800" y="1066800"/>
            <a:ext cx="2514600" cy="2667000"/>
          </a:xfrm>
          <a:prstGeom prst="rect">
            <a:avLst/>
          </a:prstGeom>
          <a:noFill/>
        </p:spPr>
      </p:pic>
      <p:pic>
        <p:nvPicPr>
          <p:cNvPr id="26630" name="Picture 6" descr="http://www.newood.com/2008Catalog/08-010/4.jpg"/>
          <p:cNvPicPr>
            <a:picLocks noChangeAspect="1" noChangeArrowheads="1"/>
          </p:cNvPicPr>
          <p:nvPr/>
        </p:nvPicPr>
        <p:blipFill>
          <a:blip r:embed="rId3"/>
          <a:srcRect/>
          <a:stretch>
            <a:fillRect/>
          </a:stretch>
        </p:blipFill>
        <p:spPr bwMode="auto">
          <a:xfrm>
            <a:off x="304800" y="3354370"/>
            <a:ext cx="2743200" cy="3503630"/>
          </a:xfrm>
          <a:prstGeom prst="rect">
            <a:avLst/>
          </a:prstGeom>
          <a:noFill/>
        </p:spPr>
      </p:pic>
      <p:pic>
        <p:nvPicPr>
          <p:cNvPr id="26632" name="Picture 8" descr="http://t3.gstatic.com/images?q=tbn:ANd9GcR_2Ihi4F-wTHak1flYAMgRAF00JRc27e7XqsZbLlTfJHjV-Hk088DU3kM"/>
          <p:cNvPicPr>
            <a:picLocks noChangeAspect="1" noChangeArrowheads="1"/>
          </p:cNvPicPr>
          <p:nvPr/>
        </p:nvPicPr>
        <p:blipFill>
          <a:blip r:embed="rId4"/>
          <a:srcRect/>
          <a:stretch>
            <a:fillRect/>
          </a:stretch>
        </p:blipFill>
        <p:spPr bwMode="auto">
          <a:xfrm>
            <a:off x="4114800" y="3886200"/>
            <a:ext cx="4419600" cy="2505074"/>
          </a:xfrm>
          <a:prstGeom prst="rect">
            <a:avLst/>
          </a:prstGeom>
          <a:noFill/>
        </p:spPr>
      </p:pic>
      <p:pic>
        <p:nvPicPr>
          <p:cNvPr id="26634" name="Picture 10" descr="http://www.portlandmonthlymag.com/image_cache/assets/0004/8352/goldenrule-vintage-store-jackets.jpg?w=770&amp;h=520"/>
          <p:cNvPicPr>
            <a:picLocks noChangeAspect="1" noChangeArrowheads="1"/>
          </p:cNvPicPr>
          <p:nvPr/>
        </p:nvPicPr>
        <p:blipFill>
          <a:blip r:embed="rId5"/>
          <a:srcRect/>
          <a:stretch>
            <a:fillRect/>
          </a:stretch>
        </p:blipFill>
        <p:spPr bwMode="auto">
          <a:xfrm>
            <a:off x="1295400" y="838200"/>
            <a:ext cx="3305175" cy="2438401"/>
          </a:xfrm>
          <a:prstGeom prst="rect">
            <a:avLst/>
          </a:prstGeom>
          <a:noFill/>
        </p:spPr>
      </p:pic>
    </p:spTree>
  </p:cSld>
  <p:clrMapOvr>
    <a:masterClrMapping/>
  </p:clrMapOvr>
  <p:transition spd="med" advClick="0" advTm="20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6634"/>
                                        </p:tgtEl>
                                        <p:attrNameLst>
                                          <p:attrName>style.visibility</p:attrName>
                                        </p:attrNameLst>
                                      </p:cBhvr>
                                      <p:to>
                                        <p:strVal val="visible"/>
                                      </p:to>
                                    </p:set>
                                    <p:animEffect transition="in" filter="wedge">
                                      <p:cBhvr>
                                        <p:cTn id="7" dur="2000"/>
                                        <p:tgtEl>
                                          <p:spTgt spid="26634"/>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 calcmode="lin" valueType="num">
                                      <p:cBhvr>
                                        <p:cTn id="12" dur="5000" fill="hold"/>
                                        <p:tgtEl>
                                          <p:spTgt spid="26628"/>
                                        </p:tgtEl>
                                        <p:attrNameLst>
                                          <p:attrName>ppt_w</p:attrName>
                                        </p:attrNameLst>
                                      </p:cBhvr>
                                      <p:tavLst>
                                        <p:tav tm="0" fmla="#ppt_w*sin(2.5*pi*$)">
                                          <p:val>
                                            <p:fltVal val="0"/>
                                          </p:val>
                                        </p:tav>
                                        <p:tav tm="100000">
                                          <p:val>
                                            <p:fltVal val="1"/>
                                          </p:val>
                                        </p:tav>
                                      </p:tavLst>
                                    </p:anim>
                                    <p:anim calcmode="lin" valueType="num">
                                      <p:cBhvr>
                                        <p:cTn id="13" dur="5000" fill="hold"/>
                                        <p:tgtEl>
                                          <p:spTgt spid="26628"/>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nodeType="clickEffect">
                                  <p:stCondLst>
                                    <p:cond delay="0"/>
                                  </p:stCondLst>
                                  <p:childTnLst>
                                    <p:set>
                                      <p:cBhvr>
                                        <p:cTn id="17" dur="1" fill="hold">
                                          <p:stCondLst>
                                            <p:cond delay="0"/>
                                          </p:stCondLst>
                                        </p:cTn>
                                        <p:tgtEl>
                                          <p:spTgt spid="26630"/>
                                        </p:tgtEl>
                                        <p:attrNameLst>
                                          <p:attrName>style.visibility</p:attrName>
                                        </p:attrNameLst>
                                      </p:cBhvr>
                                      <p:to>
                                        <p:strVal val="visible"/>
                                      </p:to>
                                    </p:set>
                                    <p:anim calcmode="lin" valueType="num">
                                      <p:cBhvr>
                                        <p:cTn id="18" dur="2000" fill="hold"/>
                                        <p:tgtEl>
                                          <p:spTgt spid="26630"/>
                                        </p:tgtEl>
                                        <p:attrNameLst>
                                          <p:attrName>ppt_x</p:attrName>
                                        </p:attrNameLst>
                                      </p:cBhvr>
                                      <p:tavLst>
                                        <p:tav tm="0">
                                          <p:val>
                                            <p:strVal val="#ppt_x-.2"/>
                                          </p:val>
                                        </p:tav>
                                        <p:tav tm="100000">
                                          <p:val>
                                            <p:strVal val="#ppt_x"/>
                                          </p:val>
                                        </p:tav>
                                      </p:tavLst>
                                    </p:anim>
                                    <p:anim calcmode="lin" valueType="num">
                                      <p:cBhvr>
                                        <p:cTn id="19" dur="2000" fill="hold"/>
                                        <p:tgtEl>
                                          <p:spTgt spid="26630"/>
                                        </p:tgtEl>
                                        <p:attrNameLst>
                                          <p:attrName>ppt_y</p:attrName>
                                        </p:attrNameLst>
                                      </p:cBhvr>
                                      <p:tavLst>
                                        <p:tav tm="0">
                                          <p:val>
                                            <p:strVal val="#ppt_y"/>
                                          </p:val>
                                        </p:tav>
                                        <p:tav tm="100000">
                                          <p:val>
                                            <p:strVal val="#ppt_y"/>
                                          </p:val>
                                        </p:tav>
                                      </p:tavLst>
                                    </p:anim>
                                    <p:animEffect transition="in" filter="wipe(right)" prLst="gradientSize: 0.1">
                                      <p:cBhvr>
                                        <p:cTn id="20" dur="2000"/>
                                        <p:tgtEl>
                                          <p:spTgt spid="2663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6632"/>
                                        </p:tgtEl>
                                        <p:attrNameLst>
                                          <p:attrName>style.visibility</p:attrName>
                                        </p:attrNameLst>
                                      </p:cBhvr>
                                      <p:to>
                                        <p:strVal val="visible"/>
                                      </p:to>
                                    </p:set>
                                    <p:animEffect transition="in" filter="blinds(horizontal)">
                                      <p:cBhvr>
                                        <p:cTn id="25" dur="20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487362"/>
          </a:xfrm>
        </p:spPr>
        <p:txBody>
          <a:bodyPr/>
          <a:lstStyle/>
          <a:p>
            <a:pPr algn="ctr"/>
            <a:r>
              <a:rPr lang="en-US" dirty="0" smtClean="0"/>
              <a:t>ATMOSPHERICS</a:t>
            </a:r>
            <a:endParaRPr lang="en-US" dirty="0"/>
          </a:p>
        </p:txBody>
      </p:sp>
      <p:sp>
        <p:nvSpPr>
          <p:cNvPr id="3" name="Content Placeholder 2"/>
          <p:cNvSpPr>
            <a:spLocks noGrp="1"/>
          </p:cNvSpPr>
          <p:nvPr>
            <p:ph idx="1"/>
          </p:nvPr>
        </p:nvSpPr>
        <p:spPr>
          <a:xfrm>
            <a:off x="304800" y="838200"/>
            <a:ext cx="8534400" cy="5791200"/>
          </a:xfrm>
        </p:spPr>
        <p:txBody>
          <a:bodyPr/>
          <a:lstStyle/>
          <a:p>
            <a:pPr marL="457200" indent="-457200" algn="just">
              <a:buNone/>
            </a:pPr>
            <a:r>
              <a:rPr lang="en-US" sz="2800" dirty="0" smtClean="0"/>
              <a:t>Refers to the design of an environment to stimulate customers perceptual, emotional responses and ultimately to affect their purchase behavior. The atmospherics are as follows: </a:t>
            </a:r>
          </a:p>
          <a:p>
            <a:pPr marL="457200" indent="-457200" algn="just">
              <a:buBlip>
                <a:blip r:embed="rId2"/>
              </a:buBlip>
            </a:pPr>
            <a:r>
              <a:rPr lang="en-US" dirty="0" smtClean="0"/>
              <a:t>Visual Communications</a:t>
            </a:r>
          </a:p>
          <a:p>
            <a:pPr marL="457200" indent="-457200" algn="just">
              <a:buBlip>
                <a:blip r:embed="rId2"/>
              </a:buBlip>
            </a:pPr>
            <a:r>
              <a:rPr lang="en-US" dirty="0" smtClean="0"/>
              <a:t>Lighting</a:t>
            </a:r>
          </a:p>
          <a:p>
            <a:pPr marL="457200" indent="-457200" algn="just">
              <a:buBlip>
                <a:blip r:embed="rId2"/>
              </a:buBlip>
            </a:pPr>
            <a:r>
              <a:rPr lang="en-US" dirty="0" smtClean="0"/>
              <a:t>Color</a:t>
            </a:r>
          </a:p>
          <a:p>
            <a:pPr marL="457200" indent="-457200" algn="just">
              <a:buBlip>
                <a:blip r:embed="rId2"/>
              </a:buBlip>
            </a:pPr>
            <a:r>
              <a:rPr lang="en-US" dirty="0" smtClean="0"/>
              <a:t>Music</a:t>
            </a:r>
          </a:p>
          <a:p>
            <a:pPr marL="457200" indent="-457200" algn="just">
              <a:buBlip>
                <a:blip r:embed="rId2"/>
              </a:buBlip>
            </a:pPr>
            <a:r>
              <a:rPr lang="en-US" dirty="0" smtClean="0"/>
              <a:t>Scent/ Smell</a:t>
            </a:r>
          </a:p>
          <a:p>
            <a:pPr marL="457200" indent="-457200" algn="just">
              <a:buNone/>
            </a:pPr>
            <a:endParaRPr lang="en-US" sz="2400" dirty="0"/>
          </a:p>
        </p:txBody>
      </p:sp>
    </p:spTree>
  </p:cSld>
  <p:clrMapOvr>
    <a:masterClrMapping/>
  </p:clrMapOvr>
  <p:transition spd="med" advTm="20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Meaning of Store Management</a:t>
            </a:r>
            <a:endParaRPr lang="en-US" sz="2800" dirty="0">
              <a:latin typeface="Times New Roman" pitchFamily="18" charset="0"/>
              <a:cs typeface="Times New Roman" pitchFamily="18" charset="0"/>
            </a:endParaRPr>
          </a:p>
        </p:txBody>
      </p:sp>
      <p:sp>
        <p:nvSpPr>
          <p:cNvPr id="4099" name="Rectangle 3"/>
          <p:cNvSpPr>
            <a:spLocks noGrp="1" noChangeArrowheads="1"/>
          </p:cNvSpPr>
          <p:nvPr>
            <p:ph type="body" idx="1"/>
          </p:nvPr>
        </p:nvSpPr>
        <p:spPr>
          <a:xfrm>
            <a:off x="76200" y="1066801"/>
            <a:ext cx="8763000" cy="5592762"/>
          </a:xfrm>
        </p:spPr>
        <p:txBody>
          <a:bodyPr/>
          <a:lstStyle/>
          <a:p>
            <a:pPr algn="just">
              <a:buNone/>
            </a:pPr>
            <a:r>
              <a:rPr lang="en-US" sz="2700" dirty="0" smtClean="0">
                <a:latin typeface="Times New Roman" pitchFamily="18" charset="0"/>
                <a:cs typeface="Times New Roman" pitchFamily="18" charset="0"/>
              </a:rPr>
              <a:t>A store must be exciting in all respects to be able to motivate the customer to visit it again and again. Many retailers around the world prefer to implement the strategy of a ‘store as theatre’ concept and conceive their store as a theatre itself where the items of merchandize can be equated, the characters of a play and the lights and visual communication treated as the sets. </a:t>
            </a:r>
          </a:p>
          <a:p>
            <a:pPr algn="just">
              <a:buNone/>
            </a:pPr>
            <a:r>
              <a:rPr lang="en-US" sz="2700" dirty="0" smtClean="0">
                <a:latin typeface="Times New Roman" pitchFamily="18" charset="0"/>
                <a:cs typeface="Times New Roman" pitchFamily="18" charset="0"/>
              </a:rPr>
              <a:t>Store managers are responsible for increasing the productivity of two of the retailers most important assets; the firm’s investments in the employees and in Real Estates. </a:t>
            </a:r>
          </a:p>
          <a:p>
            <a:pPr algn="just">
              <a:buNone/>
            </a:pPr>
            <a:r>
              <a:rPr lang="en-US" sz="2700" dirty="0" smtClean="0">
                <a:latin typeface="Times New Roman" pitchFamily="18" charset="0"/>
                <a:cs typeface="Times New Roman" pitchFamily="18" charset="0"/>
              </a:rPr>
              <a:t>While designing a store, retailers must consider the seven fundamental objectives detailed below: </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487362"/>
          </a:xfrm>
        </p:spPr>
        <p:txBody>
          <a:bodyPr/>
          <a:lstStyle/>
          <a:p>
            <a:pPr algn="ctr"/>
            <a:r>
              <a:rPr lang="en-US" dirty="0" smtClean="0"/>
              <a:t>STORE DESIGN </a:t>
            </a:r>
            <a:endParaRPr lang="en-US" dirty="0"/>
          </a:p>
        </p:txBody>
      </p:sp>
      <p:sp>
        <p:nvSpPr>
          <p:cNvPr id="3" name="Content Placeholder 2"/>
          <p:cNvSpPr>
            <a:spLocks noGrp="1"/>
          </p:cNvSpPr>
          <p:nvPr>
            <p:ph idx="1"/>
          </p:nvPr>
        </p:nvSpPr>
        <p:spPr>
          <a:xfrm>
            <a:off x="457200" y="838200"/>
            <a:ext cx="8382000" cy="5791200"/>
          </a:xfrm>
        </p:spPr>
        <p:txBody>
          <a:bodyPr/>
          <a:lstStyle/>
          <a:p>
            <a:pPr algn="just"/>
            <a:r>
              <a:rPr lang="en-US" sz="3000" dirty="0" smtClean="0"/>
              <a:t>The term ‘design’ has been variously defined as a plan or scheme used to denote the end results particularly the appearance of a design process.</a:t>
            </a:r>
          </a:p>
          <a:p>
            <a:pPr algn="just"/>
            <a:r>
              <a:rPr lang="en-US" sz="3000" dirty="0" smtClean="0"/>
              <a:t>Design has also been used to denote the outward appearance or physical arrangement of objects involving shapes, layouts, colors, textures and in sensory dimensions. </a:t>
            </a:r>
          </a:p>
          <a:p>
            <a:pPr algn="just"/>
            <a:r>
              <a:rPr lang="en-US" sz="3000" dirty="0" smtClean="0"/>
              <a:t>Retail store design acts on the conscious and subconscious level, and has an effect upon the consumer’s perceptions of a brand or retailer.</a:t>
            </a:r>
          </a:p>
          <a:p>
            <a:pPr algn="just"/>
            <a:endParaRPr lang="en-US" sz="3000" dirty="0"/>
          </a:p>
        </p:txBody>
      </p:sp>
    </p:spTree>
  </p:cSld>
  <p:clrMapOvr>
    <a:masterClrMapping/>
  </p:clrMapOvr>
  <p:transition spd="med" advTm="20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487362"/>
          </a:xfrm>
        </p:spPr>
        <p:txBody>
          <a:bodyPr/>
          <a:lstStyle/>
          <a:p>
            <a:pPr algn="ctr"/>
            <a:r>
              <a:rPr lang="en-US" dirty="0" smtClean="0"/>
              <a:t>STORE DESIGN </a:t>
            </a:r>
            <a:endParaRPr lang="en-US" dirty="0"/>
          </a:p>
        </p:txBody>
      </p:sp>
      <p:sp>
        <p:nvSpPr>
          <p:cNvPr id="3" name="Content Placeholder 2"/>
          <p:cNvSpPr>
            <a:spLocks noGrp="1"/>
          </p:cNvSpPr>
          <p:nvPr>
            <p:ph idx="1"/>
          </p:nvPr>
        </p:nvSpPr>
        <p:spPr>
          <a:xfrm>
            <a:off x="457200" y="838200"/>
            <a:ext cx="8382000" cy="5791200"/>
          </a:xfrm>
        </p:spPr>
        <p:txBody>
          <a:bodyPr/>
          <a:lstStyle/>
          <a:p>
            <a:pPr algn="just"/>
            <a:r>
              <a:rPr lang="en-US" sz="3000" dirty="0" smtClean="0"/>
              <a:t>Thus, the concept of retail store design or ‘retail design’ covers all aspects of the design of a store: ranging from store frontage, fascia and signage, to the internal elements of furniture, merchandising, display, lighting, graphics, point of sale and decoration. </a:t>
            </a:r>
          </a:p>
          <a:p>
            <a:pPr algn="just">
              <a:buNone/>
            </a:pPr>
            <a:endParaRPr lang="en-US" sz="3000" dirty="0"/>
          </a:p>
        </p:txBody>
      </p:sp>
    </p:spTree>
  </p:cSld>
  <p:clrMapOvr>
    <a:masterClrMapping/>
  </p:clrMapOvr>
  <p:transition spd="med" advTm="20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Objectives of a good Store Design</a:t>
            </a:r>
            <a:endParaRPr lang="en-US" sz="2800" dirty="0">
              <a:latin typeface="Times New Roman" pitchFamily="18" charset="0"/>
              <a:cs typeface="Times New Roman" pitchFamily="18" charset="0"/>
            </a:endParaRPr>
          </a:p>
        </p:txBody>
      </p:sp>
      <p:sp>
        <p:nvSpPr>
          <p:cNvPr id="4099" name="Rectangle 3"/>
          <p:cNvSpPr>
            <a:spLocks noGrp="1" noChangeArrowheads="1"/>
          </p:cNvSpPr>
          <p:nvPr>
            <p:ph type="body" idx="1"/>
          </p:nvPr>
        </p:nvSpPr>
        <p:spPr>
          <a:xfrm>
            <a:off x="76200" y="1066801"/>
            <a:ext cx="8763000" cy="5592762"/>
          </a:xfrm>
        </p:spPr>
        <p:txBody>
          <a:bodyPr/>
          <a:lstStyle/>
          <a:p>
            <a:pPr marL="514350" indent="-514350" algn="just">
              <a:buFont typeface="+mj-lt"/>
              <a:buAutoNum type="arabicPeriod"/>
            </a:pPr>
            <a:r>
              <a:rPr lang="en-US" sz="2400" b="1" i="1" dirty="0" smtClean="0">
                <a:latin typeface="Times New Roman" pitchFamily="18" charset="0"/>
                <a:cs typeface="Times New Roman" pitchFamily="18" charset="0"/>
              </a:rPr>
              <a:t>Consistency with store image: </a:t>
            </a:r>
            <a:r>
              <a:rPr lang="en-US" sz="2400" dirty="0" smtClean="0">
                <a:latin typeface="Times New Roman" pitchFamily="18" charset="0"/>
                <a:cs typeface="Times New Roman" pitchFamily="18" charset="0"/>
              </a:rPr>
              <a:t>Both the internal and external design and decoration of the store must be consonance with the image of store and what it wishes to communicate to the general public. </a:t>
            </a:r>
          </a:p>
          <a:p>
            <a:pPr marL="514350" indent="-514350" algn="just">
              <a:buFont typeface="+mj-lt"/>
              <a:buAutoNum type="arabicPeriod"/>
            </a:pPr>
            <a:r>
              <a:rPr lang="en-US" sz="2400" b="1" i="1" dirty="0" smtClean="0">
                <a:latin typeface="Times New Roman" pitchFamily="18" charset="0"/>
                <a:cs typeface="Times New Roman" pitchFamily="18" charset="0"/>
              </a:rPr>
              <a:t>Selection of a family of fixtures: </a:t>
            </a:r>
            <a:r>
              <a:rPr lang="en-US" sz="2400" dirty="0" smtClean="0">
                <a:latin typeface="Times New Roman" pitchFamily="18" charset="0"/>
                <a:cs typeface="Times New Roman" pitchFamily="18" charset="0"/>
              </a:rPr>
              <a:t>while it is essential to design a store layout that is consistent with the stores image, it is also essential that the type of fixtures used must be similar to each other or belong to the same family. Example: if the retailer uses wooden, he should avoid using sheet metal shelving rocks. </a:t>
            </a:r>
          </a:p>
          <a:p>
            <a:pPr marL="514350" indent="-514350" algn="just">
              <a:buFont typeface="+mj-lt"/>
              <a:buAutoNum type="arabicPeriod"/>
            </a:pPr>
            <a:r>
              <a:rPr lang="en-US" sz="2400" b="1" i="1" dirty="0" smtClean="0">
                <a:latin typeface="Times New Roman" pitchFamily="18" charset="0"/>
                <a:cs typeface="Times New Roman" pitchFamily="18" charset="0"/>
              </a:rPr>
              <a:t>Need to influence customer shopping: </a:t>
            </a:r>
            <a:r>
              <a:rPr lang="en-US" sz="2400" dirty="0" smtClean="0">
                <a:latin typeface="Times New Roman" pitchFamily="18" charset="0"/>
                <a:cs typeface="Times New Roman" pitchFamily="18" charset="0"/>
              </a:rPr>
              <a:t>It would be prudent for a retailer to constantly evaluate his store layout and visual merchandising techniques in terms of the impact that it might have in influencing the customer’s decisions</a:t>
            </a:r>
          </a:p>
        </p:txBody>
      </p:sp>
    </p:spTree>
  </p:cSld>
  <p:clrMapOvr>
    <a:masterClrMapping/>
  </p:clrMapOvr>
  <p:transition spd="med" advTm="20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Objectives of a good Store Design</a:t>
            </a:r>
            <a:endParaRPr lang="en-US" sz="2800" dirty="0">
              <a:latin typeface="Times New Roman" pitchFamily="18" charset="0"/>
              <a:cs typeface="Times New Roman" pitchFamily="18" charset="0"/>
            </a:endParaRPr>
          </a:p>
        </p:txBody>
      </p:sp>
      <p:sp>
        <p:nvSpPr>
          <p:cNvPr id="4099" name="Rectangle 3"/>
          <p:cNvSpPr>
            <a:spLocks noGrp="1" noChangeArrowheads="1"/>
          </p:cNvSpPr>
          <p:nvPr>
            <p:ph type="body" idx="1"/>
          </p:nvPr>
        </p:nvSpPr>
        <p:spPr>
          <a:xfrm>
            <a:off x="76200" y="1066801"/>
            <a:ext cx="8763000" cy="5592762"/>
          </a:xfrm>
        </p:spPr>
        <p:txBody>
          <a:bodyPr/>
          <a:lstStyle/>
          <a:p>
            <a:pPr marL="514350" indent="-514350" algn="just">
              <a:buNone/>
            </a:pPr>
            <a:r>
              <a:rPr lang="en-US" sz="2400" dirty="0" smtClean="0">
                <a:latin typeface="Times New Roman" pitchFamily="18" charset="0"/>
                <a:cs typeface="Times New Roman" pitchFamily="18" charset="0"/>
              </a:rPr>
              <a:t>4. </a:t>
            </a:r>
            <a:r>
              <a:rPr lang="en-US" sz="2400" b="1" i="1" dirty="0" smtClean="0">
                <a:latin typeface="Times New Roman" pitchFamily="18" charset="0"/>
                <a:cs typeface="Times New Roman" pitchFamily="18" charset="0"/>
              </a:rPr>
              <a:t>Returns on Investments: </a:t>
            </a:r>
            <a:r>
              <a:rPr lang="en-US" sz="2400" dirty="0" smtClean="0">
                <a:latin typeface="Times New Roman" pitchFamily="18" charset="0"/>
                <a:cs typeface="Times New Roman" pitchFamily="18" charset="0"/>
              </a:rPr>
              <a:t>A retailer must be certain that all his decisions ensures proportionate returns and that the recurring costs and hassles of maintenance are also affordable. </a:t>
            </a:r>
          </a:p>
          <a:p>
            <a:pPr marL="514350" indent="-514350" algn="just">
              <a:buNone/>
            </a:pPr>
            <a:r>
              <a:rPr lang="en-US" sz="2400" dirty="0" smtClean="0">
                <a:latin typeface="Times New Roman" pitchFamily="18" charset="0"/>
                <a:cs typeface="Times New Roman" pitchFamily="18" charset="0"/>
              </a:rPr>
              <a:t>5. </a:t>
            </a:r>
            <a:r>
              <a:rPr lang="en-US" sz="2400" b="1" i="1" dirty="0" smtClean="0">
                <a:latin typeface="Times New Roman" pitchFamily="18" charset="0"/>
                <a:cs typeface="Times New Roman" pitchFamily="18" charset="0"/>
              </a:rPr>
              <a:t>Must be modular: </a:t>
            </a:r>
            <a:r>
              <a:rPr lang="en-US" sz="2400" dirty="0" smtClean="0">
                <a:latin typeface="Times New Roman" pitchFamily="18" charset="0"/>
                <a:cs typeface="Times New Roman" pitchFamily="18" charset="0"/>
              </a:rPr>
              <a:t>Every store in the world needs a periodic change in its design as customers are bound to get bored and need to be attracted by an exciting store design. </a:t>
            </a:r>
          </a:p>
          <a:p>
            <a:pPr marL="514350" indent="-514350" algn="just">
              <a:buNone/>
            </a:pPr>
            <a:r>
              <a:rPr lang="en-US" sz="2400" dirty="0" smtClean="0">
                <a:latin typeface="Times New Roman" pitchFamily="18" charset="0"/>
                <a:cs typeface="Times New Roman" pitchFamily="18" charset="0"/>
              </a:rPr>
              <a:t>6. </a:t>
            </a:r>
            <a:r>
              <a:rPr lang="en-US" sz="2400" b="1" i="1" dirty="0" smtClean="0">
                <a:latin typeface="Times New Roman" pitchFamily="18" charset="0"/>
                <a:cs typeface="Times New Roman" pitchFamily="18" charset="0"/>
              </a:rPr>
              <a:t>Cost – Effectiveness: </a:t>
            </a:r>
            <a:r>
              <a:rPr lang="en-US" sz="2400" dirty="0" smtClean="0">
                <a:latin typeface="Times New Roman" pitchFamily="18" charset="0"/>
                <a:cs typeface="Times New Roman" pitchFamily="18" charset="0"/>
              </a:rPr>
              <a:t>All electrical equipment used in the store must be energy – efficient as energy costs a major component of recurring expenditure in a retail operation. </a:t>
            </a:r>
          </a:p>
          <a:p>
            <a:pPr marL="514350" indent="-514350" algn="just">
              <a:buNone/>
            </a:pPr>
            <a:r>
              <a:rPr lang="en-US" sz="2400" dirty="0" smtClean="0">
                <a:latin typeface="Times New Roman" pitchFamily="18" charset="0"/>
                <a:cs typeface="Times New Roman" pitchFamily="18" charset="0"/>
              </a:rPr>
              <a:t>7. </a:t>
            </a:r>
            <a:r>
              <a:rPr lang="en-US" sz="2400" b="1" i="1" dirty="0" smtClean="0">
                <a:latin typeface="Times New Roman" pitchFamily="18" charset="0"/>
                <a:cs typeface="Times New Roman" pitchFamily="18" charset="0"/>
              </a:rPr>
              <a:t>Optimization of Floor Space: </a:t>
            </a:r>
            <a:r>
              <a:rPr lang="en-US" sz="2400" dirty="0" smtClean="0">
                <a:latin typeface="Times New Roman" pitchFamily="18" charset="0"/>
                <a:cs typeface="Times New Roman" pitchFamily="18" charset="0"/>
              </a:rPr>
              <a:t>While designing a store, retail planners must strike an ideal balance between optimizing floor space and encouraging customer traffic flow. </a:t>
            </a:r>
          </a:p>
        </p:txBody>
      </p:sp>
    </p:spTree>
  </p:cSld>
  <p:clrMapOvr>
    <a:masterClrMapping/>
  </p:clrMapOvr>
  <p:transition spd="med" advTm="20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STORE LAYOUT</a:t>
            </a:r>
            <a:endParaRPr lang="en-US" sz="2800" dirty="0">
              <a:latin typeface="Times New Roman" pitchFamily="18" charset="0"/>
              <a:cs typeface="Times New Roman" pitchFamily="18" charset="0"/>
            </a:endParaRPr>
          </a:p>
        </p:txBody>
      </p:sp>
      <p:sp>
        <p:nvSpPr>
          <p:cNvPr id="4099" name="Rectangle 3"/>
          <p:cNvSpPr>
            <a:spLocks noGrp="1" noChangeArrowheads="1"/>
          </p:cNvSpPr>
          <p:nvPr>
            <p:ph type="body" idx="1"/>
          </p:nvPr>
        </p:nvSpPr>
        <p:spPr>
          <a:xfrm>
            <a:off x="76200" y="762000"/>
            <a:ext cx="8763000" cy="5897563"/>
          </a:xfrm>
        </p:spPr>
        <p:txBody>
          <a:bodyPr/>
          <a:lstStyle/>
          <a:p>
            <a:pPr marL="514350" indent="-514350" algn="just">
              <a:buNone/>
            </a:pPr>
            <a:r>
              <a:rPr lang="en-US" sz="2400" dirty="0" smtClean="0">
                <a:latin typeface="Times New Roman" pitchFamily="18" charset="0"/>
                <a:cs typeface="Times New Roman" pitchFamily="18" charset="0"/>
              </a:rPr>
              <a:t>A layout is like a plan for the store. It is meant to aid movement and flow of customers, so that they move through the entire store. Areas within the store need to be demarcated as prime selling areas, impulse merchandize areas, destination areas and seasonal or special merchandize areas. </a:t>
            </a:r>
          </a:p>
          <a:p>
            <a:pPr marL="514350" indent="-514350" algn="just">
              <a:buNone/>
            </a:pPr>
            <a:r>
              <a:rPr lang="en-US" sz="2400" dirty="0" smtClean="0">
                <a:latin typeface="Times New Roman" pitchFamily="18" charset="0"/>
                <a:cs typeface="Times New Roman" pitchFamily="18" charset="0"/>
              </a:rPr>
              <a:t>The entrance area of the store is often referred to as the ‘decompression zone’ or the ‘transition zone’. This is the area near the entrance to the store. When the customer enters the store, he is making a transition to a new environment. </a:t>
            </a:r>
          </a:p>
          <a:p>
            <a:pPr marL="514350" indent="-514350" algn="just">
              <a:buNone/>
            </a:pPr>
            <a:r>
              <a:rPr lang="en-US" sz="2400" dirty="0" smtClean="0">
                <a:latin typeface="Times New Roman" pitchFamily="18" charset="0"/>
                <a:cs typeface="Times New Roman" pitchFamily="18" charset="0"/>
              </a:rPr>
              <a:t>The layout of the store would vary across retailers</a:t>
            </a:r>
          </a:p>
          <a:p>
            <a:pPr marL="514350" indent="-514350" algn="just">
              <a:buNone/>
            </a:pPr>
            <a:r>
              <a:rPr lang="en-US" sz="2800" dirty="0" smtClean="0">
                <a:latin typeface="Times New Roman" pitchFamily="18" charset="0"/>
                <a:cs typeface="Times New Roman" pitchFamily="18" charset="0"/>
              </a:rPr>
              <a:t>Typically, store layouts may be classified into: </a:t>
            </a:r>
          </a:p>
          <a:p>
            <a:pPr marL="914400" lvl="1" indent="-514350" algn="just">
              <a:buBlip>
                <a:blip r:embed="rId2"/>
              </a:buBlip>
            </a:pPr>
            <a:r>
              <a:rPr lang="en-US" i="1" dirty="0" smtClean="0">
                <a:latin typeface="Times New Roman" pitchFamily="18" charset="0"/>
                <a:cs typeface="Times New Roman" pitchFamily="18" charset="0"/>
              </a:rPr>
              <a:t>Grid Store </a:t>
            </a:r>
            <a:r>
              <a:rPr lang="en-US" sz="2400" dirty="0" smtClean="0">
                <a:latin typeface="Times New Roman" pitchFamily="18" charset="0"/>
                <a:cs typeface="Times New Roman" pitchFamily="18" charset="0"/>
              </a:rPr>
              <a:t>Layout</a:t>
            </a:r>
          </a:p>
          <a:p>
            <a:pPr marL="914400" lvl="1" indent="-514350" algn="just">
              <a:buBlip>
                <a:blip r:embed="rId2"/>
              </a:buBlip>
            </a:pPr>
            <a:r>
              <a:rPr lang="en-US" i="1" dirty="0" smtClean="0">
                <a:latin typeface="Times New Roman" pitchFamily="18" charset="0"/>
                <a:cs typeface="Times New Roman" pitchFamily="18" charset="0"/>
              </a:rPr>
              <a:t>Racetrack Store </a:t>
            </a:r>
            <a:r>
              <a:rPr lang="en-US" sz="2400" dirty="0" smtClean="0">
                <a:latin typeface="Times New Roman" pitchFamily="18" charset="0"/>
                <a:cs typeface="Times New Roman" pitchFamily="18" charset="0"/>
              </a:rPr>
              <a:t>Layout and </a:t>
            </a:r>
          </a:p>
          <a:p>
            <a:pPr marL="914400" lvl="1" indent="-514350" algn="just">
              <a:buBlip>
                <a:blip r:embed="rId2"/>
              </a:buBlip>
            </a:pPr>
            <a:r>
              <a:rPr lang="en-US" i="1" dirty="0" smtClean="0">
                <a:latin typeface="Times New Roman" pitchFamily="18" charset="0"/>
                <a:cs typeface="Times New Roman" pitchFamily="18" charset="0"/>
              </a:rPr>
              <a:t>Freeform Store </a:t>
            </a:r>
            <a:r>
              <a:rPr lang="en-US" sz="2400" dirty="0" smtClean="0">
                <a:latin typeface="Times New Roman" pitchFamily="18" charset="0"/>
                <a:cs typeface="Times New Roman" pitchFamily="18" charset="0"/>
              </a:rPr>
              <a:t>Layout</a:t>
            </a:r>
          </a:p>
          <a:p>
            <a:pPr marL="514350" indent="-514350" algn="just">
              <a:buNone/>
            </a:pPr>
            <a:endParaRPr lang="en-US" sz="2400" dirty="0" smtClean="0">
              <a:latin typeface="Times New Roman" pitchFamily="18" charset="0"/>
              <a:cs typeface="Times New Roman" pitchFamily="18" charset="0"/>
            </a:endParaRPr>
          </a:p>
        </p:txBody>
      </p:sp>
    </p:spTree>
  </p:cSld>
  <p:clrMapOvr>
    <a:masterClrMapping/>
  </p:clrMapOvr>
  <p:transition spd="med" advTm="20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GRID STORE LAYOUT</a:t>
            </a:r>
            <a:endParaRPr lang="en-US" sz="2800" dirty="0">
              <a:latin typeface="Times New Roman" pitchFamily="18" charset="0"/>
              <a:cs typeface="Times New Roman" pitchFamily="18" charset="0"/>
            </a:endParaRPr>
          </a:p>
        </p:txBody>
      </p:sp>
      <p:sp>
        <p:nvSpPr>
          <p:cNvPr id="4099" name="Rectangle 3"/>
          <p:cNvSpPr>
            <a:spLocks noGrp="1" noChangeArrowheads="1"/>
          </p:cNvSpPr>
          <p:nvPr>
            <p:ph type="body" idx="1"/>
          </p:nvPr>
        </p:nvSpPr>
        <p:spPr>
          <a:xfrm>
            <a:off x="76200" y="762000"/>
            <a:ext cx="8763000" cy="5897563"/>
          </a:xfrm>
        </p:spPr>
        <p:txBody>
          <a:bodyPr/>
          <a:lstStyle/>
          <a:p>
            <a:pPr marL="514350" indent="-514350" algn="just">
              <a:buNone/>
            </a:pPr>
            <a:r>
              <a:rPr lang="en-US" dirty="0" smtClean="0">
                <a:latin typeface="Times New Roman" pitchFamily="18" charset="0"/>
                <a:cs typeface="Times New Roman" pitchFamily="18" charset="0"/>
              </a:rPr>
              <a:t>The grid layout is the one most commonly used in supermarkets, grocery and discount stores. While one area of display is along the walls of the stores, the other merchandize is displayed in a parallel manner. It allows for movement within the area and uses space effectively. </a:t>
            </a:r>
          </a:p>
          <a:p>
            <a:pPr marL="514350" indent="-514350" algn="just">
              <a:buNone/>
            </a:pPr>
            <a:r>
              <a:rPr lang="en-US" dirty="0" smtClean="0">
                <a:latin typeface="Times New Roman" pitchFamily="18" charset="0"/>
                <a:cs typeface="Times New Roman" pitchFamily="18" charset="0"/>
              </a:rPr>
              <a:t>A part from this, it is also cost – effective in both in terms of the cost of the shelving racks used as well as the extent of wastage of prime space.</a:t>
            </a:r>
          </a:p>
          <a:p>
            <a:pPr marL="514350" indent="-514350" algn="just">
              <a:buNone/>
            </a:pPr>
            <a:endParaRPr lang="en-US" dirty="0" smtClean="0">
              <a:latin typeface="Times New Roman" pitchFamily="18" charset="0"/>
              <a:cs typeface="Times New Roman" pitchFamily="18" charset="0"/>
            </a:endParaRPr>
          </a:p>
        </p:txBody>
      </p:sp>
    </p:spTree>
  </p:cSld>
  <p:clrMapOvr>
    <a:masterClrMapping/>
  </p:clrMapOvr>
  <p:transition spd="med" advTm="20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7924800" cy="563562"/>
          </a:xfrm>
        </p:spPr>
        <p:txBody>
          <a:bodyPr/>
          <a:lstStyle/>
          <a:p>
            <a:pPr algn="ctr"/>
            <a:r>
              <a:rPr lang="en-US" sz="2800" dirty="0" smtClean="0">
                <a:latin typeface="Times New Roman" pitchFamily="18" charset="0"/>
                <a:cs typeface="Times New Roman" pitchFamily="18" charset="0"/>
              </a:rPr>
              <a:t>GRID STORE LAYOUT</a:t>
            </a:r>
            <a:endParaRPr lang="en-US" sz="2800" dirty="0">
              <a:latin typeface="Times New Roman" pitchFamily="18" charset="0"/>
              <a:cs typeface="Times New Roman" pitchFamily="18" charset="0"/>
            </a:endParaRPr>
          </a:p>
        </p:txBody>
      </p:sp>
      <p:pic>
        <p:nvPicPr>
          <p:cNvPr id="1026" name="Picture 2" descr="http://culturewav.es/system/images/489608/original/grocery-store-layout.jpg?1274220967"/>
          <p:cNvPicPr>
            <a:picLocks noChangeAspect="1" noChangeArrowheads="1"/>
          </p:cNvPicPr>
          <p:nvPr/>
        </p:nvPicPr>
        <p:blipFill>
          <a:blip r:embed="rId2"/>
          <a:srcRect/>
          <a:stretch>
            <a:fillRect/>
          </a:stretch>
        </p:blipFill>
        <p:spPr bwMode="auto">
          <a:xfrm>
            <a:off x="304800" y="838200"/>
            <a:ext cx="8571068" cy="5863949"/>
          </a:xfrm>
          <a:prstGeom prst="rect">
            <a:avLst/>
          </a:prstGeom>
          <a:noFill/>
        </p:spPr>
      </p:pic>
    </p:spTree>
  </p:cSld>
  <p:clrMapOvr>
    <a:masterClrMapping/>
  </p:clrMapOvr>
  <p:transition spd="med" advTm="20000">
    <p:wipe dir="r"/>
  </p:transition>
  <p:timing>
    <p:tnLst>
      <p:par>
        <p:cTn id="1" dur="indefinite" restart="never" nodeType="tmRoot"/>
      </p:par>
    </p:tnLst>
  </p:timing>
</p:sld>
</file>

<file path=ppt/theme/theme1.xml><?xml version="1.0" encoding="utf-8"?>
<a:theme xmlns:a="http://schemas.openxmlformats.org/drawingml/2006/main" name="Spring2006J">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Spring2006J</Template>
  <TotalTime>196</TotalTime>
  <Words>1368</Words>
  <Application>Microsoft Office PowerPoint</Application>
  <PresentationFormat>On-screen Show (4:3)</PresentationFormat>
  <Paragraphs>69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Spring2006J</vt:lpstr>
      <vt:lpstr>STORE MANAGEMENT</vt:lpstr>
      <vt:lpstr>Meaning of Store Management</vt:lpstr>
      <vt:lpstr>STORE DESIGN </vt:lpstr>
      <vt:lpstr>STORE DESIGN </vt:lpstr>
      <vt:lpstr>Objectives of a good Store Design</vt:lpstr>
      <vt:lpstr>Objectives of a good Store Design</vt:lpstr>
      <vt:lpstr>STORE LAYOUT</vt:lpstr>
      <vt:lpstr>GRID STORE LAYOUT</vt:lpstr>
      <vt:lpstr>GRID STORE LAYOUT</vt:lpstr>
      <vt:lpstr>RACE TRACK STORE LAYOUT</vt:lpstr>
      <vt:lpstr>RACE TRACK STORE LAYOUT</vt:lpstr>
      <vt:lpstr>FREE FORM STORE LAYOUT</vt:lpstr>
      <vt:lpstr>FREE FORM STORE LAYOUT</vt:lpstr>
      <vt:lpstr>SPACE PLANNING</vt:lpstr>
      <vt:lpstr>Merchandize Presentation Techniques</vt:lpstr>
      <vt:lpstr>Merchandize Presentation Techniques</vt:lpstr>
      <vt:lpstr>Fixtures in Retail </vt:lpstr>
      <vt:lpstr>Fixtures in Retail </vt:lpstr>
      <vt:lpstr>ATMOSPHERICS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STORE MANAGEMENT</dc:title>
  <dc:creator>shiva</dc:creator>
  <cp:lastModifiedBy>MBA</cp:lastModifiedBy>
  <cp:revision>27</cp:revision>
  <dcterms:created xsi:type="dcterms:W3CDTF">2011-12-16T17:41:12Z</dcterms:created>
  <dcterms:modified xsi:type="dcterms:W3CDTF">2011-12-21T06:37:35Z</dcterms:modified>
</cp:coreProperties>
</file>